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3" r:id="rId2"/>
    <p:sldId id="257" r:id="rId3"/>
    <p:sldId id="261" r:id="rId4"/>
    <p:sldId id="262" r:id="rId5"/>
    <p:sldId id="260" r:id="rId6"/>
    <p:sldId id="259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4" r:id="rId17"/>
    <p:sldId id="277" r:id="rId18"/>
    <p:sldId id="278" r:id="rId19"/>
    <p:sldId id="275" r:id="rId20"/>
    <p:sldId id="276" r:id="rId21"/>
    <p:sldId id="279" r:id="rId22"/>
    <p:sldId id="273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1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7F700-1FB1-4CA7-9FD7-496CAD42FBD3}" type="datetimeFigureOut">
              <a:rPr lang="ru-RU" smtClean="0"/>
              <a:t>24.06.2019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5DDA5-9BF9-4AE9-8EFC-EB71DF4BC6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74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7F700-1FB1-4CA7-9FD7-496CAD42FBD3}" type="datetimeFigureOut">
              <a:rPr lang="ru-RU" smtClean="0"/>
              <a:t>24.06.2019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5DDA5-9BF9-4AE9-8EFC-EB71DF4BC6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520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7F700-1FB1-4CA7-9FD7-496CAD42FBD3}" type="datetimeFigureOut">
              <a:rPr lang="ru-RU" smtClean="0"/>
              <a:t>24.06.2019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5DDA5-9BF9-4AE9-8EFC-EB71DF4BC6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944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7F700-1FB1-4CA7-9FD7-496CAD42FBD3}" type="datetimeFigureOut">
              <a:rPr lang="ru-RU" smtClean="0"/>
              <a:t>24.06.2019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5DDA5-9BF9-4AE9-8EFC-EB71DF4BC6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09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7F700-1FB1-4CA7-9FD7-496CAD42FBD3}" type="datetimeFigureOut">
              <a:rPr lang="ru-RU" smtClean="0"/>
              <a:t>24.06.2019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5DDA5-9BF9-4AE9-8EFC-EB71DF4BC6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435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7F700-1FB1-4CA7-9FD7-496CAD42FBD3}" type="datetimeFigureOut">
              <a:rPr lang="ru-RU" smtClean="0"/>
              <a:t>24.06.2019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5DDA5-9BF9-4AE9-8EFC-EB71DF4BC6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126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7F700-1FB1-4CA7-9FD7-496CAD42FBD3}" type="datetimeFigureOut">
              <a:rPr lang="ru-RU" smtClean="0"/>
              <a:t>24.06.2019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5DDA5-9BF9-4AE9-8EFC-EB71DF4BC6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388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7F700-1FB1-4CA7-9FD7-496CAD42FBD3}" type="datetimeFigureOut">
              <a:rPr lang="ru-RU" smtClean="0"/>
              <a:t>24.06.2019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5DDA5-9BF9-4AE9-8EFC-EB71DF4BC6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037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7F700-1FB1-4CA7-9FD7-496CAD42FBD3}" type="datetimeFigureOut">
              <a:rPr lang="ru-RU" smtClean="0"/>
              <a:t>24.06.2019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5DDA5-9BF9-4AE9-8EFC-EB71DF4BC6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4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7F700-1FB1-4CA7-9FD7-496CAD42FBD3}" type="datetimeFigureOut">
              <a:rPr lang="ru-RU" smtClean="0"/>
              <a:t>24.06.2019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5DDA5-9BF9-4AE9-8EFC-EB71DF4BC6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092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7F700-1FB1-4CA7-9FD7-496CAD42FBD3}" type="datetimeFigureOut">
              <a:rPr lang="ru-RU" smtClean="0"/>
              <a:t>24.06.2019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5DDA5-9BF9-4AE9-8EFC-EB71DF4BC6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319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17F700-1FB1-4CA7-9FD7-496CAD42FBD3}" type="datetimeFigureOut">
              <a:rPr lang="ru-RU" smtClean="0"/>
              <a:t>24.06.2019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5DDA5-9BF9-4AE9-8EFC-EB71DF4BC6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484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9" Type="http://schemas.openxmlformats.org/officeDocument/2006/relationships/image" Target="../media/image53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gif"/><Relationship Id="rId3" Type="http://schemas.openxmlformats.org/officeDocument/2006/relationships/image" Target="../media/image54.jpeg"/><Relationship Id="rId7" Type="http://schemas.openxmlformats.org/officeDocument/2006/relationships/image" Target="../media/image58.gi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gif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gi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gif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gif"/><Relationship Id="rId5" Type="http://schemas.openxmlformats.org/officeDocument/2006/relationships/image" Target="../media/image78.jpg"/><Relationship Id="rId4" Type="http://schemas.openxmlformats.org/officeDocument/2006/relationships/image" Target="../media/image7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gif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gif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gif"/><Relationship Id="rId4" Type="http://schemas.openxmlformats.org/officeDocument/2006/relationships/image" Target="../media/image9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image" Target="../media/image4.jp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jpeg"/><Relationship Id="rId15" Type="http://schemas.openxmlformats.org/officeDocument/2006/relationships/image" Target="../media/image21.pn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gi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Двойная волна 4"/>
          <p:cNvSpPr/>
          <p:nvPr/>
        </p:nvSpPr>
        <p:spPr>
          <a:xfrm>
            <a:off x="2659758" y="471146"/>
            <a:ext cx="7315199" cy="1595021"/>
          </a:xfrm>
          <a:prstGeom prst="doubleWav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Навчально –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виховний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комплекс  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"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Загальноосвітній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навчальний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заклад І-</a:t>
            </a:r>
            <a:r>
              <a:rPr lang="arn-C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ступенів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№12 – 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дошкільний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навчальний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заклад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Олександрійської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міської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ради</a:t>
            </a:r>
          </a:p>
        </p:txBody>
      </p:sp>
      <p:pic>
        <p:nvPicPr>
          <p:cNvPr id="6" name="Рисунок 5" descr="http://school80.edu.kh.ua/files2/images/korisn_malyunki/%D0%A1%D1%83%D0%B7%D1%96%D1%80%27%D1%8F_%D0%BB%D0%BE%D0%B3%D0%BE.jpg?size=11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11120" y="2933711"/>
            <a:ext cx="4632168" cy="390525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Двойная волна 6"/>
          <p:cNvSpPr/>
          <p:nvPr/>
        </p:nvSpPr>
        <p:spPr>
          <a:xfrm>
            <a:off x="1735000" y="2055816"/>
            <a:ext cx="8722003" cy="858857"/>
          </a:xfrm>
          <a:prstGeom prst="doubleWav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Пришкільний</a:t>
            </a:r>
            <a:r>
              <a: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оздоровчий</a:t>
            </a:r>
            <a:r>
              <a: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табір</a:t>
            </a:r>
            <a:r>
              <a: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відпочинку</a:t>
            </a:r>
            <a:endParaRPr lang="ru-RU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Анатолій Салогуб - Літні канікули- дитячі пісні (mp3-4-all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35832" y="12636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88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Двойная волна 4"/>
          <p:cNvSpPr/>
          <p:nvPr/>
        </p:nvSpPr>
        <p:spPr>
          <a:xfrm>
            <a:off x="4324752" y="80953"/>
            <a:ext cx="3982122" cy="777061"/>
          </a:xfrm>
          <a:prstGeom prst="doubleWav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Батьківщини </a:t>
            </a:r>
            <a:endParaRPr lang="ru-RU" sz="3200" b="1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24" y="472210"/>
            <a:ext cx="3948310" cy="29612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467105"/>
            <a:ext cx="4005157" cy="22529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97" y="3540526"/>
            <a:ext cx="2101857" cy="28024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718" y="1240625"/>
            <a:ext cx="1886690" cy="25155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7" t="2052" r="2458" b="8384"/>
          <a:stretch/>
        </p:blipFill>
        <p:spPr>
          <a:xfrm>
            <a:off x="2919765" y="3624174"/>
            <a:ext cx="2170784" cy="30958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588" y="1486533"/>
            <a:ext cx="3832005" cy="28740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0" name="Picture 2" descr="https://sunveter.ru/uploads/posts/2013-06/1371640469_solnce2b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647" y="659363"/>
            <a:ext cx="1902703" cy="1902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888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" y="0"/>
            <a:ext cx="12212153" cy="6858000"/>
          </a:xfrm>
        </p:spPr>
      </p:pic>
      <p:sp>
        <p:nvSpPr>
          <p:cNvPr id="5" name="Волна 4"/>
          <p:cNvSpPr/>
          <p:nvPr/>
        </p:nvSpPr>
        <p:spPr>
          <a:xfrm>
            <a:off x="4165242" y="1017912"/>
            <a:ext cx="2749042" cy="2139851"/>
          </a:xfrm>
          <a:prstGeom prst="wave">
            <a:avLst/>
          </a:prstGeom>
          <a:solidFill>
            <a:srgbClr val="FFFF00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</a:t>
            </a:r>
            <a:endParaRPr lang="uk-UA" sz="3200" b="1" dirty="0" smtClean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3200" b="1" dirty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екскурсій </a:t>
            </a:r>
            <a:endParaRPr lang="ru-RU" sz="3200" b="1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42" y="116411"/>
            <a:ext cx="4354148" cy="32656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848" y="3940433"/>
            <a:ext cx="3792349" cy="28442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888" y="107291"/>
            <a:ext cx="4856719" cy="3642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507" y="3560926"/>
            <a:ext cx="4051510" cy="28114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8" name="Picture 2" descr="http://img1.picmix.com/output/stamp/normal/4/6/0/6/256064_f9225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8179" y="107291"/>
            <a:ext cx="3029235" cy="150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playcast.ru/uploads/2013/10/23/6380666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5098" y="3442823"/>
            <a:ext cx="2686838" cy="292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37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Облако 4"/>
          <p:cNvSpPr/>
          <p:nvPr/>
        </p:nvSpPr>
        <p:spPr>
          <a:xfrm>
            <a:off x="4145577" y="172620"/>
            <a:ext cx="3900842" cy="890171"/>
          </a:xfrm>
          <a:prstGeom prst="cloud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2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спорту </a:t>
            </a:r>
            <a:endParaRPr lang="ru-RU" sz="3200" b="1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30" y="172620"/>
            <a:ext cx="3567448" cy="267558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95" y="3503542"/>
            <a:ext cx="3947543" cy="296065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283" y="3503542"/>
            <a:ext cx="4118826" cy="308912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141" y="309427"/>
            <a:ext cx="3683368" cy="276252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255" y="1120344"/>
            <a:ext cx="3078209" cy="2308656"/>
          </a:xfrm>
          <a:prstGeom prst="rect">
            <a:avLst/>
          </a:prstGeom>
        </p:spPr>
      </p:pic>
      <p:pic>
        <p:nvPicPr>
          <p:cNvPr id="6146" name="Picture 2" descr="http://www.mamochka55.ru/Animashki/sobaka_10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983" y="2271172"/>
            <a:ext cx="3073147" cy="4193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364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</p:spPr>
      </p:pic>
      <p:sp>
        <p:nvSpPr>
          <p:cNvPr id="5" name="Лента лицом вниз 4"/>
          <p:cNvSpPr/>
          <p:nvPr/>
        </p:nvSpPr>
        <p:spPr>
          <a:xfrm>
            <a:off x="1" y="157991"/>
            <a:ext cx="12001254" cy="697885"/>
          </a:xfrm>
          <a:prstGeom prst="ribbon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бантика та </a:t>
            </a:r>
            <a:r>
              <a:rPr lang="uk-UA" sz="3200" b="1" dirty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галстука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45" y="930015"/>
            <a:ext cx="3608597" cy="27064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021" y="3718866"/>
            <a:ext cx="4075639" cy="305673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079" y="1443568"/>
            <a:ext cx="5847718" cy="4385789"/>
          </a:xfrm>
          <a:prstGeom prst="rect">
            <a:avLst/>
          </a:prstGeom>
        </p:spPr>
      </p:pic>
      <p:pic>
        <p:nvPicPr>
          <p:cNvPr id="7170" name="Picture 2" descr="https://smiles24.ru/data/smiles/blesk-banty-18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4706" y="854515"/>
            <a:ext cx="1920048" cy="1948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animo2.ucoz.ru/_ph/14/2/716093862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523" y="706187"/>
            <a:ext cx="1447938" cy="130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169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Круглая лента лицом вверх 4"/>
          <p:cNvSpPr/>
          <p:nvPr/>
        </p:nvSpPr>
        <p:spPr>
          <a:xfrm>
            <a:off x="423345" y="51138"/>
            <a:ext cx="11345310" cy="725626"/>
          </a:xfrm>
          <a:prstGeom prst="ellipseRibbon2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8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День творчості та талантів </a:t>
            </a:r>
            <a:endParaRPr lang="ru-RU" sz="2800" b="1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Aharoni" panose="02010803020104030203" pitchFamily="2" charset="-79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45" y="829575"/>
            <a:ext cx="3899320" cy="292448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863" y="888347"/>
            <a:ext cx="3955792" cy="296684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120" y="938910"/>
            <a:ext cx="2149288" cy="28657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345" y="3985947"/>
            <a:ext cx="3857062" cy="26401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288" y="3985947"/>
            <a:ext cx="2076719" cy="276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5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04"/>
            <a:ext cx="12192000" cy="6858000"/>
          </a:xfrm>
        </p:spPr>
      </p:pic>
      <p:sp>
        <p:nvSpPr>
          <p:cNvPr id="5" name="Выноска-облако 4"/>
          <p:cNvSpPr/>
          <p:nvPr/>
        </p:nvSpPr>
        <p:spPr>
          <a:xfrm>
            <a:off x="3220506" y="82429"/>
            <a:ext cx="5211989" cy="796469"/>
          </a:xfrm>
          <a:prstGeom prst="cloudCallou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8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День народних ігор </a:t>
            </a:r>
            <a:endParaRPr lang="ru-RU" sz="2800" b="1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Aharoni" panose="02010803020104030203" pitchFamily="2" charset="-79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266" y="1496251"/>
            <a:ext cx="6287410" cy="47113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02" y="4001683"/>
            <a:ext cx="3773824" cy="28278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61327"/>
            <a:ext cx="3952528" cy="2961761"/>
          </a:xfrm>
          <a:prstGeom prst="rect">
            <a:avLst/>
          </a:prstGeom>
        </p:spPr>
      </p:pic>
      <p:pic>
        <p:nvPicPr>
          <p:cNvPr id="1026" name="Picture 2" descr="https://www.jportal.ru/upload/jportal/26c/26c7559ff348a580742efdb23dd7a1a6/00c9cb5a26273fdd71b7dab50ed2bfd7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495" y="221572"/>
            <a:ext cx="2486427" cy="1113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285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Горизонтальный свиток 4"/>
          <p:cNvSpPr/>
          <p:nvPr/>
        </p:nvSpPr>
        <p:spPr>
          <a:xfrm>
            <a:off x="5027917" y="172619"/>
            <a:ext cx="2136173" cy="695265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8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День </a:t>
            </a:r>
            <a:r>
              <a:rPr lang="uk-UA" sz="2800" b="1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казки</a:t>
            </a:r>
            <a:endParaRPr lang="ru-RU" sz="2800" b="1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Aharoni" panose="02010803020104030203" pitchFamily="2" charset="-79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55" y="172619"/>
            <a:ext cx="4699075" cy="352430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062" y="3793181"/>
            <a:ext cx="3957539" cy="296815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377" y="248792"/>
            <a:ext cx="4370232" cy="327767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297" y="3793181"/>
            <a:ext cx="4112653" cy="308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67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787868" cy="6858000"/>
          </a:xfrm>
        </p:spPr>
      </p:pic>
      <p:sp>
        <p:nvSpPr>
          <p:cNvPr id="5" name="Круглая лента лицом вниз 4"/>
          <p:cNvSpPr/>
          <p:nvPr/>
        </p:nvSpPr>
        <p:spPr>
          <a:xfrm>
            <a:off x="2283262" y="302282"/>
            <a:ext cx="6963768" cy="725626"/>
          </a:xfrm>
          <a:prstGeom prst="ellipseRibbon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800" b="1" dirty="0" err="1" smtClean="0">
                <a:ln w="0"/>
                <a:solidFill>
                  <a:srgbClr val="C00000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Мовна</a:t>
            </a:r>
            <a:r>
              <a:rPr lang="uk-UA" sz="2800" b="1" dirty="0" smtClean="0">
                <a:ln w="0"/>
                <a:solidFill>
                  <a:srgbClr val="C00000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 година</a:t>
            </a:r>
            <a:endParaRPr lang="ru-RU" sz="2800" b="1" dirty="0">
              <a:ln w="0"/>
              <a:solidFill>
                <a:srgbClr val="C00000"/>
              </a:solidFill>
              <a:latin typeface="Times New Roman" panose="02020603050405020304" pitchFamily="18" charset="0"/>
              <a:cs typeface="Aharoni" panose="02010803020104030203" pitchFamily="2" charset="-79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137" y="1195332"/>
            <a:ext cx="4710349" cy="35327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43" y="1195332"/>
            <a:ext cx="3854031" cy="28905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71" r="620"/>
          <a:stretch/>
        </p:blipFill>
        <p:spPr>
          <a:xfrm>
            <a:off x="3346031" y="3987834"/>
            <a:ext cx="4649273" cy="2839532"/>
          </a:xfrm>
          <a:prstGeom prst="rect">
            <a:avLst/>
          </a:prstGeom>
        </p:spPr>
      </p:pic>
      <p:pic>
        <p:nvPicPr>
          <p:cNvPr id="2050" name="Picture 2" descr="https://www.newegypt.us/cms/lib/NJ01001837/Centricity/Domain/302/32728800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089" y="911307"/>
            <a:ext cx="2617517" cy="3270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78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Круглая лента лицом вниз 4"/>
          <p:cNvSpPr/>
          <p:nvPr/>
        </p:nvSpPr>
        <p:spPr>
          <a:xfrm>
            <a:off x="2283262" y="302282"/>
            <a:ext cx="6963768" cy="469523"/>
          </a:xfrm>
          <a:prstGeom prst="ellipseRibbon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endParaRPr lang="ru-RU" sz="1600" b="1" dirty="0">
              <a:ln w="0"/>
              <a:solidFill>
                <a:srgbClr val="C00000"/>
              </a:solidFill>
              <a:latin typeface="Times New Roman" panose="02020603050405020304" pitchFamily="18" charset="0"/>
              <a:cs typeface="Aharoni" panose="02010803020104030203" pitchFamily="2" charset="-79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003628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40359" y="42775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Зустріч із фахівцем міського центру соціальної служби сім'ї,  молоді і дітей Олександрійської міської </a:t>
            </a:r>
            <a:r>
              <a:rPr lang="uk-UA" b="1" dirty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ради</a:t>
            </a:r>
          </a:p>
          <a:p>
            <a:r>
              <a:rPr lang="uk-UA" b="1" dirty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                    </a:t>
            </a:r>
            <a:r>
              <a:rPr lang="uk-UA" b="1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Первою</a:t>
            </a:r>
            <a:r>
              <a:rPr lang="uk-UA" b="1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 Тамарою Миколаївною</a:t>
            </a:r>
            <a:endParaRPr lang="ru-RU" b="1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Aharoni" panose="02010803020104030203" pitchFamily="2" charset="-79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359" y="1690690"/>
            <a:ext cx="5488581" cy="41164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6" b="11737"/>
          <a:stretch/>
        </p:blipFill>
        <p:spPr>
          <a:xfrm>
            <a:off x="344246" y="1953824"/>
            <a:ext cx="5420900" cy="35901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3774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Круглая лента лицом вниз 4"/>
          <p:cNvSpPr/>
          <p:nvPr/>
        </p:nvSpPr>
        <p:spPr>
          <a:xfrm>
            <a:off x="1931831" y="302282"/>
            <a:ext cx="7881871" cy="725626"/>
          </a:xfrm>
          <a:prstGeom prst="ellipseRibbon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800" b="1" dirty="0" smtClean="0">
                <a:ln w="0"/>
                <a:solidFill>
                  <a:srgbClr val="C00000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Гурток «Умілі ручки»</a:t>
            </a:r>
            <a:endParaRPr lang="ru-RU" sz="2800" b="1" dirty="0">
              <a:ln w="0"/>
              <a:solidFill>
                <a:srgbClr val="C00000"/>
              </a:solidFill>
              <a:latin typeface="Times New Roman" panose="02020603050405020304" pitchFamily="18" charset="0"/>
              <a:cs typeface="Aharoni" panose="02010803020104030203" pitchFamily="2" charset="-79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44" y="1123429"/>
            <a:ext cx="4342675" cy="31509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422" y="3360104"/>
            <a:ext cx="4103693" cy="29189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3" t="2817"/>
          <a:stretch/>
        </p:blipFill>
        <p:spPr>
          <a:xfrm>
            <a:off x="8648163" y="297479"/>
            <a:ext cx="3155324" cy="29997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174" y="3739014"/>
            <a:ext cx="1767626" cy="23568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2468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54"/>
            <a:ext cx="12192000" cy="6858000"/>
          </a:xfrm>
          <a:prstGeom prst="rect">
            <a:avLst/>
          </a:prstGeom>
        </p:spPr>
      </p:pic>
      <p:pic>
        <p:nvPicPr>
          <p:cNvPr id="12" name="Picture 21" descr="http://agitki.ru/_ph/145/2/565429795.gif?149882860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052" y="4861410"/>
            <a:ext cx="2031593" cy="1926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783195" y="77034"/>
            <a:ext cx="5686023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2714625" algn="l"/>
              </a:tabLst>
            </a:pPr>
            <a:r>
              <a:rPr lang="uk-UA" sz="2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Наш   девіз: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2714625" algn="l"/>
              </a:tabLst>
            </a:pP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  <a:r>
              <a:rPr lang="uk-UA" sz="2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Світять зірки в висоті,</a:t>
            </a:r>
            <a:endParaRPr lang="ru-RU"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2714625" algn="l"/>
              </a:tabLst>
            </a:pPr>
            <a:r>
              <a:rPr lang="uk-UA" sz="2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В нашій маленькій Україні.</a:t>
            </a:r>
            <a:endParaRPr lang="ru-RU"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2714625" algn="l"/>
              </a:tabLst>
            </a:pPr>
            <a:r>
              <a:rPr lang="uk-UA" sz="2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Зірки шлють нам свій привіт,</a:t>
            </a:r>
            <a:endParaRPr lang="ru-RU"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2714625" algn="l"/>
              </a:tabLst>
            </a:pPr>
            <a:r>
              <a:rPr lang="uk-UA" sz="2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Дарують нам тепло і світло!</a:t>
            </a:r>
            <a:endParaRPr lang="ru-RU"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950812" y="2316163"/>
            <a:ext cx="5950577" cy="299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tabLst>
                <a:tab pos="2714625" algn="l"/>
              </a:tabLst>
            </a:pPr>
            <a:r>
              <a:rPr lang="uk-UA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uk-UA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Наша </a:t>
            </a:r>
            <a:r>
              <a:rPr lang="uk-UA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речівка</a:t>
            </a:r>
            <a:r>
              <a:rPr lang="uk-UA" sz="2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2714625" algn="l"/>
              </a:tabLst>
            </a:pPr>
            <a:r>
              <a:rPr lang="uk-UA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ногу раз, в ногу два,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2714625" algn="l"/>
              </a:tabLst>
            </a:pPr>
            <a:r>
              <a:rPr lang="uk-UA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Ось і сонце і трава.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2714625" algn="l"/>
              </a:tabLst>
            </a:pPr>
            <a:r>
              <a:rPr lang="uk-UA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Будемо ми гратися – </a:t>
            </a:r>
            <a:r>
              <a:rPr lang="uk-UA" sz="20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сили набиратися</a:t>
            </a:r>
            <a:r>
              <a:rPr lang="uk-UA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2714625" algn="l"/>
              </a:tabLst>
            </a:pPr>
            <a:r>
              <a:rPr lang="uk-UA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зелений бережок – кине сонце рушничок.</a:t>
            </a:r>
            <a:r>
              <a:rPr lang="uk-UA" sz="2000" i="1" dirty="0"/>
              <a:t> </a:t>
            </a:r>
          </a:p>
          <a:p>
            <a:pPr>
              <a:lnSpc>
                <a:spcPct val="115000"/>
              </a:lnSpc>
              <a:tabLst>
                <a:tab pos="2714625" algn="l"/>
              </a:tabLst>
            </a:pPr>
            <a:r>
              <a:rPr lang="uk-UA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Три, чотири. Раз, два. </a:t>
            </a:r>
            <a:endParaRPr lang="uk-UA" sz="20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2714625" algn="l"/>
              </a:tabLst>
            </a:pPr>
            <a:r>
              <a:rPr lang="uk-UA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Здраствуй</a:t>
            </a:r>
            <a:r>
              <a:rPr lang="uk-UA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сонце і трава!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2714625" algn="l"/>
              </a:tabLst>
            </a:pP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21" descr="http://agitki.ru/_ph/145/2/565429795.gif?149882860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35" y="435316"/>
            <a:ext cx="1721651" cy="1636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metod-sunduchok.ucoz.ru/_ld/3/49744170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30114">
            <a:off x="10564257" y="491095"/>
            <a:ext cx="1822855" cy="220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http://agitki.ru/_ph/145/2/292999487.gif?149882834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76" y="2378227"/>
            <a:ext cx="1747589" cy="1661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7" descr="http://agitki.ru/_ph/145/2/750933179.gif?149882845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7018">
            <a:off x="658076" y="4712587"/>
            <a:ext cx="1806136" cy="1708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715349" y="1173986"/>
            <a:ext cx="3608006" cy="184665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 таборі працювало 4 загони: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</a:t>
            </a:r>
            <a:r>
              <a:rPr lang="uk-UA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Веселка»;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«Бджілки»;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«Смайлики»;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«Живчики»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endParaRPr lang="ru-RU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4987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Круглая лента лицом вниз 4"/>
          <p:cNvSpPr/>
          <p:nvPr/>
        </p:nvSpPr>
        <p:spPr>
          <a:xfrm>
            <a:off x="1814740" y="302282"/>
            <a:ext cx="8562519" cy="725626"/>
          </a:xfrm>
          <a:prstGeom prst="ellipseRibbon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800" b="1" dirty="0" smtClean="0">
                <a:ln w="0"/>
                <a:solidFill>
                  <a:srgbClr val="C00000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Психологічна година</a:t>
            </a:r>
            <a:endParaRPr lang="ru-RU" sz="2800" b="1" dirty="0">
              <a:ln w="0"/>
              <a:solidFill>
                <a:srgbClr val="C00000"/>
              </a:solidFill>
              <a:latin typeface="Times New Roman" panose="02020603050405020304" pitchFamily="18" charset="0"/>
              <a:cs typeface="Aharoni" panose="02010803020104030203" pitchFamily="2" charset="-79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22" y="1518265"/>
            <a:ext cx="3983865" cy="29878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925934"/>
            <a:ext cx="4138412" cy="31038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3410071" y="5186272"/>
            <a:ext cx="404104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000" dirty="0" smtClean="0">
                <a:ln w="0"/>
              </a:rPr>
              <a:t>Заняття з елементами арт – терапії </a:t>
            </a:r>
          </a:p>
          <a:p>
            <a:pPr algn="ctr"/>
            <a:r>
              <a:rPr lang="uk-UA" sz="2000" b="0" cap="none" spc="0" dirty="0" smtClean="0">
                <a:ln w="0"/>
                <a:solidFill>
                  <a:schemeClr val="tx1"/>
                </a:solidFill>
              </a:rPr>
              <a:t>«Віночок добра та любові»</a:t>
            </a:r>
            <a:endParaRPr lang="ru-RU" sz="2000" b="0" cap="none" spc="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56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D:\Гімназія\Фони для презентацій\весенние фоны\0_11e9da_3d66da85_orig.jpg"/>
          <p:cNvPicPr>
            <a:picLocks noChangeAspect="1" noChangeArrowheads="1"/>
          </p:cNvPicPr>
          <p:nvPr/>
        </p:nvPicPr>
        <p:blipFill>
          <a:blip r:embed="rId2"/>
          <a:srcRect t="19535"/>
          <a:stretch>
            <a:fillRect/>
          </a:stretch>
        </p:blipFill>
        <p:spPr bwMode="auto">
          <a:xfrm>
            <a:off x="-108520" y="-24233"/>
            <a:ext cx="12300520" cy="6858000"/>
          </a:xfrm>
          <a:prstGeom prst="rect">
            <a:avLst/>
          </a:prstGeom>
          <a:noFill/>
        </p:spPr>
      </p:pic>
      <p:pic>
        <p:nvPicPr>
          <p:cNvPr id="6" name="Picture 5" descr="http://agitki.ru/_ph/145/2/230045543.gif?149882812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0"/>
            <a:ext cx="1169133" cy="1187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202119" y="5356470"/>
            <a:ext cx="53756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2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 нових зустрічей, </a:t>
            </a:r>
            <a:r>
              <a:rPr lang="uk-UA" sz="32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таборе</a:t>
            </a:r>
            <a:r>
              <a:rPr lang="uk-UA" sz="32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  <a:endParaRPr lang="ru-RU" sz="32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48000" y="726431"/>
            <a:ext cx="72355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Всього 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відпочивало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98 дітей.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Діти пільгових категорій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малозабезпечених – 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48;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-дітей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інвалідністю  – 3;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-діти - сироти – 5;</a:t>
            </a:r>
          </a:p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діти батьки яких перебували в районах проведення АТО – 7;</a:t>
            </a:r>
          </a:p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сім'ї, які опинилися в складних життєвих обставинах  - 10.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745294" y="-11355"/>
            <a:ext cx="261180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uk-UA" sz="2400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uk-UA" sz="2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Зоряні досягнення</a:t>
            </a:r>
            <a:endParaRPr lang="ru-RU" sz="2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4250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Круглая лента лицом вниз 4"/>
          <p:cNvSpPr/>
          <p:nvPr/>
        </p:nvSpPr>
        <p:spPr>
          <a:xfrm>
            <a:off x="1442435" y="146431"/>
            <a:ext cx="9491728" cy="725626"/>
          </a:xfrm>
          <a:prstGeom prst="ellipseRibbon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800" b="1" dirty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 нових зустрічей, </a:t>
            </a:r>
            <a:r>
              <a:rPr lang="uk-UA" sz="2800" b="1" dirty="0" err="1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таборе</a:t>
            </a:r>
            <a:r>
              <a:rPr lang="uk-UA" sz="2800" b="1" dirty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  <a:endParaRPr lang="ru-RU" sz="2800" b="1" dirty="0">
              <a:ln w="1143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077" y="1237184"/>
            <a:ext cx="4968726" cy="34257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567" y="1111183"/>
            <a:ext cx="5381699" cy="40307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https://bestgif.ru/_ph/51/2/466475616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789" y="3730814"/>
            <a:ext cx="3390900" cy="32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53792" y="5333224"/>
            <a:ext cx="44303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>
              <a:ln w="1143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14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6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09800" y="285868"/>
            <a:ext cx="77724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КОЖЕН ДЕНЬ У НАС ЦІКАВИЙ - ВЕСЕЛИЙ, ПЛІДНИЙ І ЯСКРАВИЙ!</a:t>
            </a:r>
            <a:r>
              <a:rPr lang="uk-UA" sz="1600" b="1" cap="all" dirty="0">
                <a:effectLst>
                  <a:reflection blurRad="12700" stA="50000" endPos="50000" dist="5004" dir="5400000" sy="-100000"/>
                </a:effectLst>
                <a:latin typeface="Times New Roman"/>
                <a:ea typeface="Calibri"/>
                <a:cs typeface="Times New Roman"/>
              </a:rPr>
              <a:t/>
            </a:r>
            <a:br>
              <a:rPr lang="uk-UA" sz="1600" b="1" cap="all" dirty="0">
                <a:effectLst>
                  <a:reflection blurRad="12700" stA="50000" endPos="50000" dist="5004" dir="5400000" sy="-100000"/>
                </a:effectLst>
                <a:latin typeface="Times New Roman"/>
                <a:ea typeface="Calibri"/>
                <a:cs typeface="Times New Roman"/>
              </a:rPr>
            </a:br>
            <a:r>
              <a:rPr lang="uk-UA" sz="1600" b="1" cap="all" dirty="0">
                <a:effectLst>
                  <a:reflection blurRad="12700" stA="50000" endPos="50000" dist="5004" dir="5400000" sy="-100000"/>
                </a:effectLst>
                <a:latin typeface="Times New Roman"/>
                <a:ea typeface="Calibri"/>
                <a:cs typeface="Times New Roman"/>
              </a:rPr>
              <a:t>             </a:t>
            </a:r>
            <a:r>
              <a:rPr lang="uk-UA" b="1" cap="all" dirty="0">
                <a:solidFill>
                  <a:srgbClr val="002060"/>
                </a:solidFill>
                <a:effectLst>
                  <a:reflection blurRad="12700" stA="50000" endPos="50000" dist="5004" dir="5400000" sy="-100000"/>
                </a:effectLst>
                <a:latin typeface="Times New Roman"/>
                <a:ea typeface="Calibri"/>
                <a:cs typeface="Times New Roman"/>
              </a:rPr>
              <a:t>План роботи</a:t>
            </a:r>
            <a:r>
              <a:rPr lang="ru-RU" dirty="0">
                <a:solidFill>
                  <a:srgbClr val="002060"/>
                </a:solidFill>
                <a:ea typeface="Calibri"/>
                <a:cs typeface="Times New Roman"/>
              </a:rPr>
              <a:t> </a:t>
            </a:r>
            <a:r>
              <a:rPr lang="uk-UA" b="1" cap="all" dirty="0">
                <a:solidFill>
                  <a:srgbClr val="002060"/>
                </a:solidFill>
                <a:effectLst>
                  <a:reflection blurRad="12700" stA="50000" endPos="50000" dist="5004" dir="5400000" sy="-100000"/>
                </a:effectLst>
                <a:latin typeface="Times New Roman"/>
                <a:ea typeface="Calibri"/>
                <a:cs typeface="Times New Roman"/>
              </a:rPr>
              <a:t>пришкільного табору відпочинку</a:t>
            </a:r>
            <a:r>
              <a:rPr lang="ru-RU" dirty="0">
                <a:solidFill>
                  <a:srgbClr val="002060"/>
                </a:solidFill>
                <a:ea typeface="Calibri"/>
                <a:cs typeface="Times New Roman"/>
              </a:rPr>
              <a:t/>
            </a:r>
            <a:br>
              <a:rPr lang="ru-RU" dirty="0">
                <a:solidFill>
                  <a:srgbClr val="002060"/>
                </a:solidFill>
                <a:ea typeface="Calibri"/>
                <a:cs typeface="Times New Roman"/>
              </a:rPr>
            </a:br>
            <a:r>
              <a:rPr lang="ru-RU" dirty="0">
                <a:solidFill>
                  <a:schemeClr val="bg1"/>
                </a:solidFill>
                <a:ea typeface="Calibri"/>
                <a:cs typeface="Times New Roman"/>
              </a:rPr>
              <a:t>                                                      </a:t>
            </a:r>
            <a:r>
              <a:rPr lang="uk-UA" sz="3200" b="1" dirty="0">
                <a:solidFill>
                  <a:srgbClr val="00B050"/>
                </a:solidFill>
                <a:effectLst>
                  <a:outerShdw blurRad="50800" dist="39002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«</a:t>
            </a:r>
            <a:r>
              <a:rPr lang="uk-UA" sz="3200" b="1" dirty="0">
                <a:solidFill>
                  <a:srgbClr val="FF0000"/>
                </a:solidFill>
                <a:effectLst>
                  <a:outerShdw blurRad="50800" dist="39002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С</a:t>
            </a:r>
            <a:r>
              <a:rPr lang="uk-UA" sz="3200" b="1" dirty="0">
                <a:solidFill>
                  <a:srgbClr val="00B0F0"/>
                </a:solidFill>
                <a:effectLst>
                  <a:outerShdw blurRad="50800" dist="39002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у</a:t>
            </a:r>
            <a:r>
              <a:rPr lang="uk-UA" sz="3200" b="1" dirty="0">
                <a:solidFill>
                  <a:srgbClr val="00B050"/>
                </a:solidFill>
                <a:effectLst>
                  <a:outerShdw blurRad="50800" dist="39002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з</a:t>
            </a:r>
            <a:r>
              <a:rPr lang="uk-UA" sz="3200" b="1" dirty="0">
                <a:solidFill>
                  <a:srgbClr val="FFFF00"/>
                </a:solidFill>
                <a:effectLst>
                  <a:outerShdw blurRad="50800" dist="39002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і</a:t>
            </a:r>
            <a:r>
              <a:rPr lang="uk-UA" sz="3200" b="1" dirty="0">
                <a:solidFill>
                  <a:srgbClr val="FF3300"/>
                </a:solidFill>
                <a:effectLst>
                  <a:outerShdw blurRad="50800" dist="39002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р</a:t>
            </a:r>
            <a:r>
              <a:rPr lang="uk-UA" sz="3200" b="1" dirty="0">
                <a:solidFill>
                  <a:srgbClr val="C00000"/>
                </a:solidFill>
                <a:effectLst>
                  <a:outerShdw blurRad="50800" dist="39002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’</a:t>
            </a:r>
            <a:r>
              <a:rPr lang="uk-UA" sz="3200" b="1" dirty="0">
                <a:solidFill>
                  <a:srgbClr val="002060"/>
                </a:solidFill>
                <a:effectLst>
                  <a:outerShdw blurRad="50800" dist="39002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я</a:t>
            </a:r>
            <a:r>
              <a:rPr lang="uk-UA" sz="3200" b="1" dirty="0">
                <a:solidFill>
                  <a:srgbClr val="00B050"/>
                </a:solidFill>
                <a:effectLst>
                  <a:outerShdw blurRad="50800" dist="39002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»</a:t>
            </a:r>
          </a:p>
        </p:txBody>
      </p:sp>
      <p:graphicFrame>
        <p:nvGraphicFramePr>
          <p:cNvPr id="6" name="Объект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81573084"/>
              </p:ext>
            </p:extLst>
          </p:nvPr>
        </p:nvGraphicFramePr>
        <p:xfrm>
          <a:off x="2209801" y="1448015"/>
          <a:ext cx="8020137" cy="4804196"/>
        </p:xfrm>
        <a:graphic>
          <a:graphicData uri="http://schemas.openxmlformats.org/drawingml/2006/table">
            <a:tbl>
              <a:tblPr firstRow="1" firstCol="1" bandRow="1"/>
              <a:tblGrid>
                <a:gridCol w="2995757"/>
                <a:gridCol w="2639539"/>
                <a:gridCol w="2384841"/>
              </a:tblGrid>
              <a:tr h="103031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1" i="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03.06.2019</a:t>
                      </a:r>
                      <a:endParaRPr lang="ru-RU" sz="1400" b="1" i="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1" i="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Планета</a:t>
                      </a:r>
                      <a:r>
                        <a:rPr lang="uk-UA" sz="1600" b="1" i="0" baseline="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нових 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1" i="0" baseline="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Сонячних Знайомств</a:t>
                      </a:r>
                      <a:endParaRPr lang="ru-RU" sz="1400" b="1" i="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1" i="0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uk-UA" sz="1600" b="1" i="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10.06.2019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1" i="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День бантика 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1" i="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та галстука</a:t>
                      </a:r>
                      <a:endParaRPr lang="ru-RU" sz="1400" b="1" i="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1" i="0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400" b="1" i="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400" b="1" i="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2299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1" i="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04.06.2019</a:t>
                      </a:r>
                      <a:endParaRPr lang="ru-RU" sz="1400" b="1" i="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1" i="0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День </a:t>
                      </a:r>
                      <a:r>
                        <a:rPr lang="uk-UA" sz="1600" b="1" i="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відкриття</a:t>
                      </a:r>
                      <a:r>
                        <a:rPr lang="uk-UA" sz="1600" b="1" i="0" baseline="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1" i="0" baseline="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табору</a:t>
                      </a:r>
                      <a:endParaRPr lang="ru-RU" sz="1400" b="1" i="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1" i="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11.06.2019</a:t>
                      </a:r>
                      <a:endParaRPr lang="ru-RU" sz="1400" b="1" i="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1" i="0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День </a:t>
                      </a:r>
                      <a:r>
                        <a:rPr lang="uk-UA" sz="1600" b="1" i="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фантазерів</a:t>
                      </a:r>
                      <a:endParaRPr lang="ru-RU" sz="1400" b="1" i="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1" i="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18.06.2019</a:t>
                      </a:r>
                      <a:endParaRPr lang="ru-RU" sz="1400" b="1" i="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1" i="0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День </a:t>
                      </a:r>
                      <a:r>
                        <a:rPr lang="uk-UA" sz="1600" b="1" i="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творчості</a:t>
                      </a:r>
                      <a:r>
                        <a:rPr lang="uk-UA" sz="1600" b="1" i="0" baseline="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та талантів</a:t>
                      </a:r>
                      <a:endParaRPr lang="ru-RU" sz="1400" b="1" i="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446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1" i="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05.06.2019</a:t>
                      </a:r>
                      <a:endParaRPr lang="ru-RU" sz="1400" b="1" i="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1" i="0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День </a:t>
                      </a:r>
                      <a:r>
                        <a:rPr lang="uk-UA" sz="1600" b="1" i="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Батьківщини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1" i="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12.06.2019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1" i="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День</a:t>
                      </a:r>
                      <a:r>
                        <a:rPr lang="uk-UA" sz="1600" b="1" i="0" baseline="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української 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1" i="0" baseline="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пісні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400" b="1" i="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1" i="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19.06.2019</a:t>
                      </a:r>
                      <a:endParaRPr lang="ru-RU" sz="1400" b="1" i="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1" i="0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День </a:t>
                      </a:r>
                      <a:r>
                        <a:rPr lang="uk-UA" sz="1600" b="1" i="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екології</a:t>
                      </a:r>
                      <a:endParaRPr lang="ru-RU" sz="1400" b="1" i="0" dirty="0" smtClean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uk-UA" sz="1400" b="1" i="0" dirty="0" smtClean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uk-UA" sz="1400" b="1" i="0" dirty="0" smtClean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uk-UA" sz="1400" b="1" i="0" dirty="0" smtClean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157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1" i="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06.06.2019</a:t>
                      </a:r>
                      <a:endParaRPr lang="ru-RU" sz="1400" b="1" i="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1" i="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День екскурсій</a:t>
                      </a:r>
                      <a:endParaRPr lang="ru-RU" sz="1400" b="1" i="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1" i="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13.06.2019</a:t>
                      </a:r>
                      <a:endParaRPr lang="ru-RU" sz="1400" b="1" i="0" dirty="0" smtClean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1" i="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День </a:t>
                      </a:r>
                      <a:r>
                        <a:rPr lang="uk-UA" sz="1600" b="1" i="0" baseline="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казки</a:t>
                      </a:r>
                      <a:endParaRPr lang="ru-RU" sz="1400" b="1" i="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1" i="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20.06.2019</a:t>
                      </a:r>
                      <a:endParaRPr lang="ru-RU" sz="1400" b="1" i="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1" i="0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День </a:t>
                      </a:r>
                      <a:r>
                        <a:rPr lang="uk-UA" sz="1600" b="1" i="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народних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1" i="0" baseline="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ігор</a:t>
                      </a:r>
                      <a:endParaRPr lang="uk-UA" sz="1600" b="1" i="0" dirty="0" smtClean="0">
                        <a:solidFill>
                          <a:srgbClr val="00206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400" b="1" i="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824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1" i="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07.06.2019</a:t>
                      </a:r>
                      <a:endParaRPr lang="ru-RU" sz="1400" b="1" i="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1" i="0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День спорту</a:t>
                      </a:r>
                      <a:endParaRPr lang="ru-RU" sz="1400" b="1" i="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1" i="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14.06.2019</a:t>
                      </a:r>
                      <a:endParaRPr lang="ru-RU" sz="1400" b="1" i="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1" i="0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День </a:t>
                      </a:r>
                      <a:r>
                        <a:rPr lang="uk-UA" sz="1600" b="1" i="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дружби</a:t>
                      </a:r>
                      <a:r>
                        <a:rPr lang="uk-UA" sz="1600" b="1" i="0" baseline="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та ввічливості</a:t>
                      </a:r>
                      <a:endParaRPr lang="ru-RU" sz="1400" b="1" i="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1" i="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21.06.2019</a:t>
                      </a:r>
                      <a:endParaRPr lang="ru-RU" sz="1400" b="1" i="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1" i="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Закриття</a:t>
                      </a:r>
                      <a:r>
                        <a:rPr lang="uk-UA" sz="1600" b="1" i="0" baseline="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табору</a:t>
                      </a:r>
                      <a:endParaRPr lang="uk-UA" sz="1400" b="1" i="0" dirty="0" smtClean="0">
                        <a:solidFill>
                          <a:srgbClr val="00206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400" b="1" i="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7" name="Рисунок 5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017" y="1574625"/>
            <a:ext cx="620826" cy="620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47" descr="Картинки по запросу день загону в таборі фот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911" y="2672870"/>
            <a:ext cx="637903" cy="499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56" descr="Картинки по запросу день спорту фот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910" y="5718198"/>
            <a:ext cx="651528" cy="431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4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3063" y="1646311"/>
            <a:ext cx="603126" cy="60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2" descr="Картинки по запросу день довкілля фото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5" t="13242" r="15862"/>
          <a:stretch>
            <a:fillRect/>
          </a:stretch>
        </p:blipFill>
        <p:spPr bwMode="auto">
          <a:xfrm>
            <a:off x="9195744" y="3880445"/>
            <a:ext cx="839135" cy="529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4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383" y="5567646"/>
            <a:ext cx="629607" cy="56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49" descr="Картинки по запросу  ігри та розваги фото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611" y="3699303"/>
            <a:ext cx="694786" cy="43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53" descr="Похожее изображение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954" y="2954528"/>
            <a:ext cx="689287" cy="410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4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548" y="5567646"/>
            <a:ext cx="653229" cy="582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2"/>
          <a:srcRect l="18766" t="25420" r="23278" b="24012"/>
          <a:stretch/>
        </p:blipFill>
        <p:spPr>
          <a:xfrm>
            <a:off x="6814766" y="1745494"/>
            <a:ext cx="629607" cy="52887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86246" y="3810514"/>
            <a:ext cx="629607" cy="57951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98815" y="4755950"/>
            <a:ext cx="686725" cy="48414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904079" y="4662005"/>
            <a:ext cx="793939" cy="59112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963757" y="2717223"/>
            <a:ext cx="652096" cy="52038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426696" y="4823182"/>
            <a:ext cx="704728" cy="502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98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203377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Выноска-облако 6"/>
          <p:cNvSpPr/>
          <p:nvPr/>
        </p:nvSpPr>
        <p:spPr>
          <a:xfrm>
            <a:off x="3537125" y="244574"/>
            <a:ext cx="5228867" cy="702766"/>
          </a:xfrm>
          <a:prstGeom prst="cloudCallou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Режим роботи табору</a:t>
            </a:r>
            <a:endParaRPr lang="ru-RU" sz="2400" dirty="0">
              <a:solidFill>
                <a:srgbClr val="002060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9003103"/>
              </p:ext>
            </p:extLst>
          </p:nvPr>
        </p:nvGraphicFramePr>
        <p:xfrm>
          <a:off x="3503712" y="1052736"/>
          <a:ext cx="5256584" cy="4680518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622145"/>
                <a:gridCol w="4634439"/>
              </a:tblGrid>
              <a:tr h="317323"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solidFill>
                            <a:srgbClr val="FF0000"/>
                          </a:solidFill>
                        </a:rPr>
                        <a:t>8.00</a:t>
                      </a:r>
                      <a:endParaRPr lang="ru-RU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табору дружно ми прийшли, новий день розпочали.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17323"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solidFill>
                            <a:srgbClr val="FF0000"/>
                          </a:solidFill>
                        </a:rPr>
                        <a:t>8.10</a:t>
                      </a:r>
                      <a:endParaRPr lang="ru-RU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Діти, дружно по порядку, всі ставаймо на зарядку.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55316"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solidFill>
                            <a:srgbClr val="FF0000"/>
                          </a:solidFill>
                        </a:rPr>
                        <a:t>8.30</a:t>
                      </a:r>
                      <a:endParaRPr lang="ru-RU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uk-UA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 минулий день на лінійці ми звітуємо, </a:t>
                      </a:r>
                    </a:p>
                    <a:p>
                      <a:pPr marL="0" indent="0">
                        <a:buNone/>
                      </a:pPr>
                      <a:r>
                        <a:rPr lang="uk-UA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Нові справи на день плануємо.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17323"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8.45</a:t>
                      </a:r>
                      <a:endParaRPr lang="ru-RU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Всі за стіл, дізнатись час на сніданок що у нас.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55316"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9.15</a:t>
                      </a:r>
                      <a:endParaRPr lang="ru-RU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uk-UA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 безпеку поговоримо, </a:t>
                      </a:r>
                    </a:p>
                    <a:p>
                      <a:pPr marL="0" indent="0">
                        <a:buNone/>
                      </a:pPr>
                      <a:r>
                        <a:rPr lang="uk-UA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Здоровий спосіб життя  самі  собі створимо!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1031301"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9.30</a:t>
                      </a:r>
                      <a:r>
                        <a:rPr lang="uk-UA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Ось прийшов веселий час!  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uk-UA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 розваг для тебе в нас.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uk-UA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Грай, малюй</a:t>
                      </a:r>
                      <a:r>
                        <a:rPr lang="uk-UA" sz="1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і </a:t>
                      </a:r>
                      <a:r>
                        <a:rPr lang="uk-UA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розважайся,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uk-UA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Енергії набирайся!</a:t>
                      </a:r>
                      <a:endParaRPr lang="ru-RU" sz="14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17323"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12.15</a:t>
                      </a:r>
                      <a:endParaRPr lang="ru-RU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itchFamily="18" charset="0"/>
                          <a:cs typeface="Times New Roman" panose="02020603050405020304" pitchFamily="18" charset="0"/>
                        </a:rPr>
                        <a:t>Бери ложку, бери хліб,</a:t>
                      </a:r>
                      <a:r>
                        <a:rPr lang="uk-UA" sz="1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itchFamily="18" charset="0"/>
                          <a:cs typeface="Times New Roman" panose="02020603050405020304" pitchFamily="18" charset="0"/>
                        </a:rPr>
                        <a:t> в</a:t>
                      </a:r>
                      <a:r>
                        <a:rPr lang="uk-UA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itchFamily="18" charset="0"/>
                          <a:cs typeface="Times New Roman" panose="02020603050405020304" pitchFamily="18" charset="0"/>
                        </a:rPr>
                        <a:t> нас завжди смачний обід.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1269293"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imes New Roman" pitchFamily="18" charset="0"/>
                          <a:cs typeface="Times New Roman" panose="02020603050405020304" pitchFamily="18" charset="0"/>
                        </a:rPr>
                        <a:t>13.00</a:t>
                      </a:r>
                    </a:p>
                    <a:p>
                      <a:r>
                        <a:rPr lang="uk-UA" sz="14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imes New Roman" pitchFamily="18" charset="0"/>
                          <a:cs typeface="Times New Roman" panose="02020603050405020304" pitchFamily="18" charset="0"/>
                        </a:rPr>
                        <a:t>14.00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uk-UA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itchFamily="18" charset="0"/>
                          <a:cs typeface="Times New Roman" panose="02020603050405020304" pitchFamily="18" charset="0"/>
                        </a:rPr>
                        <a:t>На свіже повітря ми йдемо,</a:t>
                      </a:r>
                      <a:r>
                        <a:rPr lang="uk-UA" sz="1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itchFamily="18" charset="0"/>
                          <a:cs typeface="Times New Roman" panose="02020603050405020304" pitchFamily="18" charset="0"/>
                        </a:rPr>
                        <a:t> в </a:t>
                      </a:r>
                      <a:r>
                        <a:rPr lang="uk-UA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itchFamily="18" charset="0"/>
                          <a:cs typeface="Times New Roman" panose="02020603050405020304" pitchFamily="18" charset="0"/>
                        </a:rPr>
                        <a:t>ігри грати почнемо.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itchFamily="18" charset="0"/>
                          <a:cs typeface="Times New Roman" panose="02020603050405020304" pitchFamily="18" charset="0"/>
                        </a:rPr>
                        <a:t>Час додому вирушати,</a:t>
                      </a:r>
                      <a:r>
                        <a:rPr lang="uk-UA" sz="1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itchFamily="18" charset="0"/>
                          <a:cs typeface="Times New Roman" panose="02020603050405020304" pitchFamily="18" charset="0"/>
                        </a:rPr>
                        <a:t> н</a:t>
                      </a:r>
                      <a:r>
                        <a:rPr lang="uk-UA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itchFamily="18" charset="0"/>
                          <a:cs typeface="Times New Roman" panose="02020603050405020304" pitchFamily="18" charset="0"/>
                        </a:rPr>
                        <a:t>ас чекають мами й тата.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itchFamily="18" charset="0"/>
                          <a:cs typeface="Times New Roman" panose="02020603050405020304" pitchFamily="18" charset="0"/>
                        </a:rPr>
                        <a:t>Завтра знову ми прийдемо, відпочинок розпочнемо!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itchFamily="18" charset="0"/>
                          <a:cs typeface="Times New Roman" panose="02020603050405020304" pitchFamily="18" charset="0"/>
                        </a:rPr>
                      </a:br>
                      <a:endParaRPr lang="uk-UA" sz="14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None/>
                      </a:pP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Picture 3" descr="C:\Users\USER\Desktop\3 - А\IMG_033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858173">
            <a:off x="8768720" y="2270242"/>
            <a:ext cx="1916225" cy="1437214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5592">
            <a:off x="545864" y="4816687"/>
            <a:ext cx="2667358" cy="15003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57" t="31361" r="7230" b="30892"/>
          <a:stretch/>
        </p:blipFill>
        <p:spPr>
          <a:xfrm rot="801721">
            <a:off x="8880893" y="848450"/>
            <a:ext cx="2333604" cy="12677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687" y="244842"/>
            <a:ext cx="1306334" cy="232237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4021">
            <a:off x="9203994" y="4075116"/>
            <a:ext cx="1687401" cy="224986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8" t="29108" r="21174"/>
          <a:stretch/>
        </p:blipFill>
        <p:spPr>
          <a:xfrm rot="20889689">
            <a:off x="1516678" y="2660749"/>
            <a:ext cx="1622142" cy="192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88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Прямоугольник 9"/>
          <p:cNvSpPr/>
          <p:nvPr/>
        </p:nvSpPr>
        <p:spPr>
          <a:xfrm>
            <a:off x="2152650" y="365126"/>
            <a:ext cx="8128984" cy="2839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tabLst>
                <a:tab pos="828675" algn="l"/>
              </a:tabLst>
            </a:pP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Мета табору -  “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Здоровим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жити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здорово”: </a:t>
            </a: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828675" algn="l"/>
              </a:tabLs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використати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відпочинок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дітей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оздоровчому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таборі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для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їх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комплексного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оздоровлення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через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використання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традиційних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інноваційних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форм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табірної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роботи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формувати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позитивну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мотивацію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здоровий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спосіб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життя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розуміння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його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переваг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6" y="3399583"/>
            <a:ext cx="2734614" cy="2050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465" y="4522812"/>
            <a:ext cx="2996484" cy="2247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850" y="4425064"/>
            <a:ext cx="4444303" cy="24999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2" t="5701" r="9460"/>
          <a:stretch/>
        </p:blipFill>
        <p:spPr>
          <a:xfrm>
            <a:off x="181051" y="869523"/>
            <a:ext cx="1971599" cy="1866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881" y="143002"/>
            <a:ext cx="1850068" cy="2466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832" y="2932183"/>
            <a:ext cx="2799008" cy="2099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5121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1781578" y="356622"/>
            <a:ext cx="8564451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tabLst>
                <a:tab pos="2714625" algn="l"/>
              </a:tabLst>
            </a:pPr>
            <a:r>
              <a:rPr lang="ru-RU" sz="2400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Основні</a:t>
            </a:r>
            <a:r>
              <a:rPr lang="ru-RU" sz="24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завдання</a:t>
            </a:r>
            <a:r>
              <a:rPr lang="ru-RU" sz="24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 </a:t>
            </a:r>
          </a:p>
          <a:p>
            <a:pPr marL="342900" indent="-342900">
              <a:lnSpc>
                <a:spcPct val="115000"/>
              </a:lnSpc>
              <a:buFont typeface="Wingdings" panose="05000000000000000000" pitchFamily="2" charset="2"/>
              <a:buChar char="ü"/>
              <a:tabLst>
                <a:tab pos="2714625" algn="l"/>
              </a:tabLs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формувати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дітей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поняття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здоров’я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широкому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розумінні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</a:p>
          <a:p>
            <a:pPr marL="342900" indent="-342900">
              <a:lnSpc>
                <a:spcPct val="115000"/>
              </a:lnSpc>
              <a:buFont typeface="Wingdings" panose="05000000000000000000" pitchFamily="2" charset="2"/>
              <a:buChar char="ü"/>
              <a:tabLst>
                <a:tab pos="2714625" algn="l"/>
              </a:tabLst>
            </a:pP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сприяти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виробленню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закріпленню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навичок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здорового способу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життя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</a:p>
          <a:p>
            <a:pPr marL="342900" indent="-342900">
              <a:lnSpc>
                <a:spcPct val="115000"/>
              </a:lnSpc>
              <a:buFont typeface="Wingdings" panose="05000000000000000000" pitchFamily="2" charset="2"/>
              <a:buChar char="ü"/>
              <a:tabLst>
                <a:tab pos="2714625" algn="l"/>
              </a:tabLst>
            </a:pP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презентувати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позитивні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зразки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здорового способу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життя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метою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подальшого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перенесення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їх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дитиною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власне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життя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життя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родини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однолітків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 </a:t>
            </a:r>
          </a:p>
          <a:p>
            <a:pPr marL="342900" indent="-342900">
              <a:lnSpc>
                <a:spcPct val="115000"/>
              </a:lnSpc>
              <a:buFont typeface="Wingdings" panose="05000000000000000000" pitchFamily="2" charset="2"/>
              <a:buChar char="ü"/>
              <a:tabLst>
                <a:tab pos="2714625" algn="l"/>
              </a:tabLs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забезпечити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дітям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 рамках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тематичної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зміни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«Здорово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живеш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!»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умови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можливості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для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позитивної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самореалізації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корисного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дозвілля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яке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сприяло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дбайливому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ставленню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примноженню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збереженню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власного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здоров'я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 </a:t>
            </a:r>
          </a:p>
          <a:p>
            <a:pPr marL="342900" indent="-342900">
              <a:lnSpc>
                <a:spcPct val="115000"/>
              </a:lnSpc>
              <a:buFont typeface="Wingdings" panose="05000000000000000000" pitchFamily="2" charset="2"/>
              <a:buChar char="ü"/>
              <a:tabLst>
                <a:tab pos="2714625" algn="l"/>
              </a:tabLst>
            </a:pP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удосконалювати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наявні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створювати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нові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методики,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технології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роботи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дітьми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спрямовані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продуктивну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мотивацію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їх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здоровий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спосіб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життя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578" y="4726545"/>
            <a:ext cx="2983605" cy="179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62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" b="4789"/>
          <a:stretch/>
        </p:blipFill>
        <p:spPr>
          <a:xfrm>
            <a:off x="0" y="0"/>
            <a:ext cx="12157656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957339" y="352922"/>
            <a:ext cx="8478842" cy="15388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Закони за якими живе табір </a:t>
            </a:r>
            <a:r>
              <a:rPr lang="uk-UA" sz="5400" b="1" dirty="0">
                <a:solidFill>
                  <a:srgbClr val="00B050"/>
                </a:solidFill>
                <a:effectLst>
                  <a:outerShdw blurRad="50800" dist="39002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«</a:t>
            </a:r>
            <a:r>
              <a:rPr lang="uk-UA" sz="5400" b="1" dirty="0">
                <a:solidFill>
                  <a:srgbClr val="FF0000"/>
                </a:solidFill>
                <a:effectLst>
                  <a:outerShdw blurRad="50800" dist="39002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С</a:t>
            </a:r>
            <a:r>
              <a:rPr lang="uk-UA" sz="5400" b="1" dirty="0">
                <a:solidFill>
                  <a:srgbClr val="00B0F0"/>
                </a:solidFill>
                <a:effectLst>
                  <a:outerShdw blurRad="50800" dist="39002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у</a:t>
            </a:r>
            <a:r>
              <a:rPr lang="uk-UA" sz="5400" b="1" dirty="0">
                <a:solidFill>
                  <a:srgbClr val="00B050"/>
                </a:solidFill>
                <a:effectLst>
                  <a:outerShdw blurRad="50800" dist="39002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з</a:t>
            </a:r>
            <a:r>
              <a:rPr lang="uk-UA" sz="5400" b="1" dirty="0">
                <a:solidFill>
                  <a:srgbClr val="FFFF00"/>
                </a:solidFill>
                <a:effectLst>
                  <a:outerShdw blurRad="50800" dist="39002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і</a:t>
            </a:r>
            <a:r>
              <a:rPr lang="uk-UA" sz="5400" b="1" dirty="0">
                <a:solidFill>
                  <a:srgbClr val="FF3300"/>
                </a:solidFill>
                <a:effectLst>
                  <a:outerShdw blurRad="50800" dist="39002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р</a:t>
            </a:r>
            <a:r>
              <a:rPr lang="uk-UA" sz="5400" b="1" dirty="0">
                <a:solidFill>
                  <a:srgbClr val="C00000"/>
                </a:solidFill>
                <a:effectLst>
                  <a:outerShdw blurRad="50800" dist="39002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’</a:t>
            </a:r>
            <a:r>
              <a:rPr lang="uk-UA" sz="5400" b="1" dirty="0">
                <a:solidFill>
                  <a:srgbClr val="002060"/>
                </a:solidFill>
                <a:effectLst>
                  <a:outerShdw blurRad="50800" dist="39002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я</a:t>
            </a:r>
            <a:r>
              <a:rPr lang="uk-UA" sz="5400" b="1" dirty="0">
                <a:solidFill>
                  <a:srgbClr val="00B050"/>
                </a:solidFill>
                <a:effectLst>
                  <a:outerShdw blurRad="50800" dist="39002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»</a:t>
            </a:r>
            <a:endParaRPr lang="ru-RU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09801" y="1864656"/>
            <a:ext cx="710914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  <a:tabLst>
                <a:tab pos="457200" algn="l"/>
              </a:tabLst>
            </a:pPr>
            <a:r>
              <a:rPr lang="ru-RU" b="1" i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i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 сумувати, друзів звеселяти.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  <a:tabLst>
                <a:tab pos="457200" algn="l"/>
              </a:tabLst>
            </a:pPr>
            <a:r>
              <a:rPr lang="uk-UA" sz="2400" b="1" i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Гігієна, спорт і труд завжди поруч ідуть.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  <a:tabLst>
                <a:tab pos="457200" algn="l"/>
              </a:tabLst>
            </a:pPr>
            <a:r>
              <a:rPr lang="uk-UA" sz="2400" b="1" i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Повітря, сонце і травиця в лузі – ось найкращі наші друзі.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  <a:tabLst>
                <a:tab pos="457200" algn="l"/>
              </a:tabLst>
            </a:pPr>
            <a:r>
              <a:rPr lang="uk-UA" sz="2400" b="1" i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Тут немає тат і мам, </a:t>
            </a:r>
            <a:r>
              <a:rPr lang="uk-UA" sz="2400" b="1" i="1" dirty="0" err="1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прибери</a:t>
            </a:r>
            <a:r>
              <a:rPr lang="uk-UA" sz="2400" b="1" i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усе  ти сам.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  <a:tabLst>
                <a:tab pos="457200" algn="l"/>
              </a:tabLst>
            </a:pPr>
            <a:r>
              <a:rPr lang="uk-UA" sz="2400" b="1" i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Старших себе поважай, малюків не ображай.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  <a:tabLst>
                <a:tab pos="457200" algn="l"/>
              </a:tabLst>
            </a:pPr>
            <a:r>
              <a:rPr lang="uk-UA" sz="2400" b="1" i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Люби і знай свій рідний край.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04051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930" y="4401"/>
            <a:ext cx="12235929" cy="6853599"/>
          </a:xfrm>
        </p:spPr>
      </p:pic>
      <p:sp>
        <p:nvSpPr>
          <p:cNvPr id="5" name="Круглая лента лицом вниз 4"/>
          <p:cNvSpPr/>
          <p:nvPr/>
        </p:nvSpPr>
        <p:spPr>
          <a:xfrm>
            <a:off x="1701090" y="4401"/>
            <a:ext cx="8789820" cy="810994"/>
          </a:xfrm>
          <a:prstGeom prst="ellipseRibbon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2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відкриття табору</a:t>
            </a:r>
            <a:endParaRPr lang="ru-RU" sz="3200" b="1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86" y="900161"/>
            <a:ext cx="4010404" cy="30078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290" y="1027908"/>
            <a:ext cx="4113013" cy="30847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739" y="3926080"/>
            <a:ext cx="3698746" cy="27740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387" y="3774083"/>
            <a:ext cx="4332576" cy="30780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80" name="Picture 8" descr="https://i.pinimg.com/originals/83/67/58/8367588ac5b6bdc678e80c6f0cada23e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7259" y="143791"/>
            <a:ext cx="1547301" cy="3093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868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780</TotalTime>
  <Words>585</Words>
  <Application>Microsoft Office PowerPoint</Application>
  <PresentationFormat>Широкоэкранный</PresentationFormat>
  <Paragraphs>119</Paragraphs>
  <Slides>22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0" baseType="lpstr">
      <vt:lpstr>Aharoni</vt:lpstr>
      <vt:lpstr>Arial</vt:lpstr>
      <vt:lpstr>Calibri</vt:lpstr>
      <vt:lpstr>Calibri Light</vt:lpstr>
      <vt:lpstr>Symbol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44</cp:revision>
  <dcterms:created xsi:type="dcterms:W3CDTF">2019-06-21T16:42:39Z</dcterms:created>
  <dcterms:modified xsi:type="dcterms:W3CDTF">2019-06-24T16:15:25Z</dcterms:modified>
</cp:coreProperties>
</file>